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268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Lato Black" panose="020B0604020202020204" charset="0"/>
      <p:bold r:id="rId14"/>
      <p:bold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5845"/>
    <a:srgbClr val="0D0032"/>
    <a:srgbClr val="392462"/>
    <a:srgbClr val="3700C0"/>
    <a:srgbClr val="223C2B"/>
    <a:srgbClr val="263238"/>
    <a:srgbClr val="F06292"/>
    <a:srgbClr val="F8BBD0"/>
    <a:srgbClr val="ECEFF1"/>
    <a:srgbClr val="880E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7155" autoAdjust="0"/>
    <p:restoredTop sz="90364" autoAdjust="0"/>
  </p:normalViewPr>
  <p:slideViewPr>
    <p:cSldViewPr snapToGrid="0" showGuides="1">
      <p:cViewPr varScale="1">
        <p:scale>
          <a:sx n="25" d="100"/>
          <a:sy n="25" d="100"/>
        </p:scale>
        <p:origin x="1686" y="78"/>
      </p:cViewPr>
      <p:guideLst>
        <p:guide pos="15576"/>
        <p:guide pos="6024"/>
        <p:guide pos="264"/>
        <p:guide pos="744"/>
        <p:guide orient="horz" pos="10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pn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16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2019-04-20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11" Type="http://schemas.openxmlformats.org/officeDocument/2006/relationships/image" Target="../media/image1.wmf"/><Relationship Id="rId5" Type="http://schemas.openxmlformats.org/officeDocument/2006/relationships/image" Target="../media/image3.png"/><Relationship Id="rId10" Type="http://schemas.openxmlformats.org/officeDocument/2006/relationships/oleObject" Target="../embeddings/oleObject1.bin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58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6842588" y="0"/>
            <a:ext cx="125350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Lato" panose="020F0502020204030203" pitchFamily="34" charset="0"/>
                <a:cs typeface="Arial" panose="020B0604020202020204" pitchFamily="34" charset="0"/>
              </a:rPr>
              <a:t>Getting my software to work on your computer will take months. It isn’t always easy, or worthwhile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Lato" panose="020F0502020204030203" pitchFamily="34" charset="0"/>
                <a:cs typeface="Arial" panose="020B0604020202020204" pitchFamily="34" charset="0"/>
              </a:rPr>
              <a:t>Goal is to provide a one-stop shop for data analysis across a collaboration</a:t>
            </a:r>
            <a:endParaRPr lang="en-US" i="1" baseline="-25000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65265" y="5990019"/>
            <a:ext cx="23647070" cy="19345858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33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Dark matter data analysis</a:t>
            </a:r>
            <a:r>
              <a:rPr lang="en-US" sz="133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br>
              <a:rPr lang="en-US" sz="133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133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made </a:t>
            </a:r>
            <a:r>
              <a:rPr lang="en-US" sz="133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easy. </a:t>
            </a:r>
            <a:br>
              <a:rPr lang="en-US" sz="133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133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Complex software </a:t>
            </a:r>
            <a:br>
              <a:rPr lang="en-US" sz="133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13300" dirty="0">
                <a:solidFill>
                  <a:schemeClr val="bg1"/>
                </a:solidFill>
                <a:latin typeface="Lato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environments through</a:t>
            </a:r>
            <a:br>
              <a:rPr lang="en-US" sz="13300">
                <a:solidFill>
                  <a:schemeClr val="bg1"/>
                </a:solidFill>
                <a:latin typeface="Lato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13300">
                <a:solidFill>
                  <a:schemeClr val="bg1"/>
                </a:solidFill>
                <a:latin typeface="Lato Black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Docker containers</a:t>
            </a:r>
            <a:r>
              <a:rPr lang="en-US" sz="13300">
                <a:solidFill>
                  <a:schemeClr val="bg1"/>
                </a:solidFill>
                <a:latin typeface="Lato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br>
              <a:rPr lang="en-US" sz="13300" dirty="0">
                <a:solidFill>
                  <a:schemeClr val="bg1"/>
                </a:solidFill>
                <a:latin typeface="Lato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13300" dirty="0">
                <a:solidFill>
                  <a:schemeClr val="bg1"/>
                </a:solidFill>
                <a:latin typeface="Lato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  <a:t>No installation necessary!</a:t>
            </a:r>
            <a:br>
              <a:rPr lang="en-US" sz="13300" dirty="0">
                <a:solidFill>
                  <a:schemeClr val="bg1"/>
                </a:solidFill>
                <a:latin typeface="Lato" panose="020B0604020202020204" charset="0"/>
                <a:ea typeface="Roboto" panose="02000000000000000000" pitchFamily="2" charset="0"/>
                <a:cs typeface="Arial" panose="020B0604020202020204" pitchFamily="34" charset="0"/>
              </a:rPr>
            </a:br>
            <a:endParaRPr lang="en-US" sz="13300" dirty="0"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-132948" y="0"/>
            <a:ext cx="12535012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baseline="-25000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baseline="-25000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baseline="-25000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1018106" y="6866654"/>
            <a:ext cx="9148839" cy="22627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Getting my software to work on your computer will take months. It isn’t always easy, or worthwhile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Goal is to provide a one-stop shop for data analysis across a collaboration</a:t>
            </a:r>
            <a:b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</a:b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APPROACH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Analysis software is packaged in a portable way, such as Python install script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Software gets installed into a Docker container using my </a:t>
            </a:r>
            <a:r>
              <a:rPr lang="en-US" sz="3600" dirty="0" err="1">
                <a:latin typeface="Lato" panose="020F0502020204030203" pitchFamily="34" charset="0"/>
                <a:cs typeface="Arial" panose="020B0604020202020204" pitchFamily="34" charset="0"/>
              </a:rPr>
              <a:t>Dockerfile</a:t>
            </a: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 err="1">
                <a:latin typeface="Lato" panose="020F0502020204030203" pitchFamily="34" charset="0"/>
                <a:cs typeface="Arial" panose="020B0604020202020204" pitchFamily="34" charset="0"/>
              </a:rPr>
              <a:t>JupyterLab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 provides interface for file interaction, text editing, etc. 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Kubernetes is used to orchestrate deployment and management of finalized containers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Eliminates users’ need for complicated software installation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Users all work within the same software environment, streamlining maintenance and development</a:t>
            </a: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SEEKING SOLUTIONS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Need an effective way to test changes to code without rebuilding the entire image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Automate build process when relevant code is updated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An efficient caching system, for longer lived containers</a:t>
            </a: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244B05-C5D7-4580-8933-5B2F47EB56B0}"/>
              </a:ext>
            </a:extLst>
          </p:cNvPr>
          <p:cNvSpPr txBox="1"/>
          <p:nvPr/>
        </p:nvSpPr>
        <p:spPr>
          <a:xfrm>
            <a:off x="1560138" y="1219632"/>
            <a:ext cx="91488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B0604020202020204" charset="0"/>
              </a:rPr>
              <a:t>Streamlining Dark Matter </a:t>
            </a:r>
            <a:br>
              <a:rPr lang="en-US" sz="5400" b="1" dirty="0">
                <a:latin typeface="Lato" panose="020B0604020202020204" charset="0"/>
              </a:rPr>
            </a:br>
            <a:r>
              <a:rPr lang="en-US" sz="5400" b="1" dirty="0">
                <a:latin typeface="Lato" panose="020B0604020202020204" charset="0"/>
              </a:rPr>
              <a:t>Data Analysis with </a:t>
            </a:r>
            <a:br>
              <a:rPr lang="en-US" sz="5400" b="1" dirty="0">
                <a:latin typeface="Lato" panose="020B0604020202020204" charset="0"/>
              </a:rPr>
            </a:br>
            <a:r>
              <a:rPr lang="en-US" sz="5400" b="1" dirty="0">
                <a:latin typeface="Lato" panose="020B0604020202020204" charset="0"/>
              </a:rPr>
              <a:t>Docker and </a:t>
            </a:r>
            <a:r>
              <a:rPr lang="en-US" sz="5400" b="1" dirty="0" err="1">
                <a:latin typeface="Lato" panose="020B0604020202020204" charset="0"/>
              </a:rPr>
              <a:t>JupyterLab</a:t>
            </a:r>
            <a:endParaRPr lang="en-US" sz="5400" b="1" i="1" dirty="0">
              <a:latin typeface="Lato" panose="020B0604020202020204" charset="0"/>
              <a:cs typeface="Lato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F9E57F-C64F-4827-8C49-BB9DBDC073C7}"/>
              </a:ext>
            </a:extLst>
          </p:cNvPr>
          <p:cNvSpPr txBox="1"/>
          <p:nvPr/>
        </p:nvSpPr>
        <p:spPr>
          <a:xfrm>
            <a:off x="1560138" y="4348777"/>
            <a:ext cx="716476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b="1" dirty="0">
                <a:latin typeface="Lato" panose="020F0502020204030203" pitchFamily="34" charset="0"/>
                <a:cs typeface="Lato" panose="020F0502020204030203" pitchFamily="34" charset="0"/>
              </a:rPr>
              <a:t>Josh Elsarboukh</a:t>
            </a:r>
            <a:br>
              <a:rPr lang="en-US" sz="4400" b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4000" b="1" dirty="0">
                <a:latin typeface="Lato" panose="020F0502020204030203" pitchFamily="34" charset="0"/>
                <a:cs typeface="Lato" panose="020F0502020204030203" pitchFamily="34" charset="0"/>
              </a:rPr>
              <a:t>Advised by: Dr. Amy</a:t>
            </a:r>
            <a:r>
              <a:rPr lang="en-US" sz="3600" b="1" dirty="0">
                <a:latin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4000" b="1" dirty="0">
                <a:latin typeface="Lato" panose="020F0502020204030203" pitchFamily="34" charset="0"/>
                <a:cs typeface="Lato" panose="020F0502020204030203" pitchFamily="34" charset="0"/>
              </a:rPr>
              <a:t>Roberts</a:t>
            </a:r>
            <a:br>
              <a:rPr lang="en-US" sz="4400" b="1" dirty="0">
                <a:latin typeface="Lato" panose="020F0502020204030203" pitchFamily="34" charset="0"/>
                <a:cs typeface="Lato" panose="020F0502020204030203" pitchFamily="34" charset="0"/>
              </a:rPr>
            </a:br>
            <a:endParaRPr lang="en-US" sz="4400" b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45601457" y="25977824"/>
            <a:ext cx="1256803" cy="2623020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chemeClr val="tx1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38907160" y="24156268"/>
            <a:ext cx="9032486" cy="828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r>
              <a:rPr lang="en-US" sz="4800" dirty="0">
                <a:latin typeface="Lato Black" panose="020F0A02020204030203" pitchFamily="34" charset="0"/>
                <a:cs typeface="Arial" panose="020B0604020202020204" pitchFamily="34" charset="0"/>
              </a:rPr>
              <a:t>see the code!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62C56F-4B7B-48B7-8AB8-D9323C88F9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" t="7364" r="6649" b="8111"/>
          <a:stretch/>
        </p:blipFill>
        <p:spPr>
          <a:xfrm>
            <a:off x="39101161" y="25415299"/>
            <a:ext cx="3810001" cy="37719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2197D7B-EE4C-4CB8-AD18-54451E7B870A}"/>
              </a:ext>
            </a:extLst>
          </p:cNvPr>
          <p:cNvSpPr txBox="1"/>
          <p:nvPr/>
        </p:nvSpPr>
        <p:spPr>
          <a:xfrm>
            <a:off x="39397695" y="29231971"/>
            <a:ext cx="9380392" cy="32704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dirty="0">
                <a:latin typeface="Lato Black" panose="020F0A02020204030203" pitchFamily="34" charset="0"/>
                <a:cs typeface="Arial" panose="020B0604020202020204" pitchFamily="34" charset="0"/>
              </a:rPr>
              <a:t>Contact Me:</a:t>
            </a:r>
          </a:p>
          <a:p>
            <a:pPr>
              <a:lnSpc>
                <a:spcPct val="150000"/>
              </a:lnSpc>
            </a:pPr>
            <a:r>
              <a:rPr lang="en-US" sz="4800" dirty="0">
                <a:latin typeface="Lato" panose="020B0604020202020204" charset="0"/>
                <a:cs typeface="Arial" panose="020B0604020202020204" pitchFamily="34" charset="0"/>
              </a:rPr>
              <a:t>joshua.elsarboukh@ucdenver.edu</a:t>
            </a:r>
          </a:p>
          <a:p>
            <a:pPr>
              <a:lnSpc>
                <a:spcPct val="150000"/>
              </a:lnSpc>
            </a:pPr>
            <a:r>
              <a:rPr lang="en-US" sz="4800" dirty="0">
                <a:latin typeface="Lato" panose="020B0604020202020204" charset="0"/>
                <a:cs typeface="Arial" panose="020B0604020202020204" pitchFamily="34" charset="0"/>
              </a:rPr>
              <a:t>github.com/glass-ships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4204FC4-5165-42C8-95EB-6847AEC5D1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963" y="29231971"/>
            <a:ext cx="2663161" cy="3788262"/>
          </a:xfrm>
          <a:prstGeom prst="rect">
            <a:avLst/>
          </a:prstGeom>
        </p:spPr>
      </p:pic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53D0E5F-F6C9-4B3D-8374-E2B80EDA5FF5}"/>
              </a:ext>
            </a:extLst>
          </p:cNvPr>
          <p:cNvCxnSpPr>
            <a:cxnSpLocks/>
          </p:cNvCxnSpPr>
          <p:nvPr/>
        </p:nvCxnSpPr>
        <p:spPr>
          <a:xfrm flipH="1">
            <a:off x="43423404" y="27251057"/>
            <a:ext cx="1408844" cy="0"/>
          </a:xfrm>
          <a:prstGeom prst="straightConnector1">
            <a:avLst/>
          </a:prstGeom>
          <a:ln w="666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id="{FC6A01BF-3DD3-46DE-A5C2-14ED4AD3EA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949" y="29946104"/>
            <a:ext cx="2663160" cy="2255167"/>
          </a:xfrm>
          <a:prstGeom prst="rect">
            <a:avLst/>
          </a:prstGeom>
        </p:spPr>
      </p:pic>
      <p:pic>
        <p:nvPicPr>
          <p:cNvPr id="48" name="Graphic 47">
            <a:extLst>
              <a:ext uri="{FF2B5EF4-FFF2-40B4-BE49-F238E27FC236}">
                <a16:creationId xmlns:a16="http://schemas.microsoft.com/office/drawing/2014/main" id="{61014583-2F92-445F-B5E1-446DF88DC6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8591556" y="31834803"/>
            <a:ext cx="578715" cy="57871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61DF730-A792-489A-9819-E0695221CE4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6020" y="30671157"/>
            <a:ext cx="789789" cy="78978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3849E2-2D91-4819-8A04-344F558EF8F2}"/>
              </a:ext>
            </a:extLst>
          </p:cNvPr>
          <p:cNvSpPr/>
          <p:nvPr/>
        </p:nvSpPr>
        <p:spPr>
          <a:xfrm>
            <a:off x="39397695" y="9197359"/>
            <a:ext cx="7772400" cy="10058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DF2A67-0670-4CAA-8278-B93C6222C3A6}"/>
              </a:ext>
            </a:extLst>
          </p:cNvPr>
          <p:cNvSpPr txBox="1"/>
          <p:nvPr/>
        </p:nvSpPr>
        <p:spPr>
          <a:xfrm>
            <a:off x="41006162" y="8068662"/>
            <a:ext cx="45554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The </a:t>
            </a:r>
            <a:r>
              <a:rPr lang="en-US" sz="5400" dirty="0" err="1"/>
              <a:t>Dockerfile</a:t>
            </a:r>
            <a:endParaRPr lang="en-US" sz="54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6428BA77-3D22-4CB7-B2A3-D97DD5EE58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2364592"/>
              </p:ext>
            </p:extLst>
          </p:nvPr>
        </p:nvGraphicFramePr>
        <p:xfrm>
          <a:off x="40812443" y="387857"/>
          <a:ext cx="6157514" cy="6477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r:id="rId10" imgW="2349720" imgH="2471760" progId="">
                  <p:embed/>
                </p:oleObj>
              </mc:Choice>
              <mc:Fallback>
                <p:oleObj r:id="rId10" imgW="2349720" imgH="2471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0812443" y="387857"/>
                        <a:ext cx="6157514" cy="6477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385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6220</TotalTime>
  <Words>226</Words>
  <Application>Microsoft Office PowerPoint</Application>
  <PresentationFormat>Custom</PresentationFormat>
  <Paragraphs>36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Lato Black</vt:lpstr>
      <vt:lpstr>Calibri Light</vt:lpstr>
      <vt:lpstr>Arial</vt:lpstr>
      <vt:lpstr>Lato</vt:lpstr>
      <vt:lpstr>Calibri</vt:lpstr>
      <vt:lpstr>Office Theme</vt:lpstr>
      <vt:lpstr>Dark matter data analysis  made easy.  Complex software  environments through Docker containers.  No installation necessary!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Glass Ships</cp:lastModifiedBy>
  <cp:revision>189</cp:revision>
  <dcterms:created xsi:type="dcterms:W3CDTF">2018-09-16T19:13:41Z</dcterms:created>
  <dcterms:modified xsi:type="dcterms:W3CDTF">2019-04-20T20:47:41Z</dcterms:modified>
</cp:coreProperties>
</file>

<file path=docProps/thumbnail.jpeg>
</file>